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344" r:id="rId4"/>
    <p:sldId id="343" r:id="rId5"/>
    <p:sldId id="348" r:id="rId6"/>
    <p:sldId id="258" r:id="rId7"/>
    <p:sldId id="293" r:id="rId8"/>
    <p:sldId id="294" r:id="rId9"/>
    <p:sldId id="282" r:id="rId10"/>
    <p:sldId id="300" r:id="rId11"/>
    <p:sldId id="284" r:id="rId12"/>
    <p:sldId id="285" r:id="rId13"/>
    <p:sldId id="307" r:id="rId14"/>
    <p:sldId id="316" r:id="rId15"/>
    <p:sldId id="320" r:id="rId16"/>
    <p:sldId id="329" r:id="rId17"/>
    <p:sldId id="349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ลักษณะสีปานกลาง 3 - เน้น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E88F1-C495-43B1-B2CA-B0C0EB6077A9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A5A4-F0B7-4017-90BA-0E8C421DBC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742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9ECD-451F-4411-86C6-64E3039A565D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73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E9271-757F-4700-BC3D-324B570E8770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858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EA5A4-F0B7-4017-90BA-0E8C421DBCE7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861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F728E5-39A5-4B57-A027-261F1181A134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2B198A-BA96-4382-BE0F-1DED12B24C0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95536" y="764704"/>
            <a:ext cx="7554814" cy="144655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</a:rPr>
              <a:t>การบริหารจัดการ</a:t>
            </a:r>
            <a:r>
              <a:rPr lang="th-TH" sz="4400" b="1" dirty="0" smtClean="0">
                <a:solidFill>
                  <a:srgbClr val="002060"/>
                </a:solidFill>
              </a:rPr>
              <a:t>ชุมชนใน</a:t>
            </a:r>
            <a:r>
              <a:rPr lang="th-TH" sz="4400" b="1" dirty="0">
                <a:solidFill>
                  <a:srgbClr val="002060"/>
                </a:solidFill>
              </a:rPr>
              <a:t>เขตพื้นที่ทับ</a:t>
            </a:r>
            <a:r>
              <a:rPr lang="th-TH" sz="4400" b="1" dirty="0" smtClean="0">
                <a:solidFill>
                  <a:srgbClr val="002060"/>
                </a:solidFill>
              </a:rPr>
              <a:t>ซ้อน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</a:rPr>
              <a:t>ของ</a:t>
            </a:r>
            <a:r>
              <a:rPr lang="th-TH" sz="4400" b="1" dirty="0">
                <a:solidFill>
                  <a:srgbClr val="002060"/>
                </a:solidFill>
              </a:rPr>
              <a:t>อำเภอสันทราย  </a:t>
            </a:r>
            <a:r>
              <a:rPr lang="th-TH" sz="4400" b="1" dirty="0" smtClean="0">
                <a:solidFill>
                  <a:srgbClr val="002060"/>
                </a:solidFill>
              </a:rPr>
              <a:t>จังหวัด</a:t>
            </a:r>
            <a:r>
              <a:rPr lang="th-TH" sz="4400" b="1" dirty="0">
                <a:solidFill>
                  <a:srgbClr val="002060"/>
                </a:solidFill>
              </a:rPr>
              <a:t>เชียงใหม่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98050"/>
            <a:ext cx="5248556" cy="3242313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76" y="3427045"/>
            <a:ext cx="5075206" cy="270358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6" y="2149397"/>
            <a:ext cx="3990110" cy="1944216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5202448"/>
            <a:ext cx="3965601" cy="15696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00"/>
                </a:solidFill>
                <a:ea typeface="Times New Roman"/>
                <a:cs typeface="Angsana New"/>
              </a:rPr>
              <a:t>โดย นายกมล บัวงาม</a:t>
            </a:r>
          </a:p>
          <a:p>
            <a:pPr algn="ctr"/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สาขาวิชาการบริหารองค์การภาครัฐและเอกชน</a:t>
            </a:r>
          </a:p>
          <a:p>
            <a:pPr algn="ctr"/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วิทยาลัยบริหารศาสตร์ มหาวิทยาลัยแม่โจ้</a:t>
            </a:r>
          </a:p>
          <a:p>
            <a:pPr algn="ctr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วันอังคาร 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ที่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28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มิถุนายน 255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9</a:t>
            </a:r>
            <a:endParaRPr lang="th-TH" sz="2400" b="1" dirty="0" smtClean="0">
              <a:solidFill>
                <a:srgbClr val="000000"/>
              </a:solidFill>
              <a:ea typeface="Times New Roman"/>
              <a:cs typeface="Angsana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0" y="4221362"/>
            <a:ext cx="2550746" cy="25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4783" y="836712"/>
            <a:ext cx="1986441" cy="5878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  <a:ea typeface="AngsanaNew-Bold"/>
                <a:cs typeface="Angsana New" panose="02020603050405020304" pitchFamily="18" charset="-34"/>
              </a:rPr>
              <a:t>การวิเคราะห์ข้อมูล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271" y="1844824"/>
            <a:ext cx="8605464" cy="476438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</a:pPr>
            <a:r>
              <a:rPr lang="th-TH" sz="2200" dirty="0" smtClean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การ</a:t>
            </a:r>
            <a:r>
              <a:rPr lang="th-TH" sz="2200" dirty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วิจัยครั้งนี้เป็นการวิจัยเชิงคุณภาพ ใช้การวิเคราะห์เชิงเนื้อหา (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Content</a:t>
            </a:r>
            <a:r>
              <a:rPr lang="th-TH" sz="2200" dirty="0" smtClean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Analysis)</a:t>
            </a:r>
            <a:r>
              <a:rPr lang="th-TH" sz="2200" dirty="0" smtClean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 ผู้วิจัย</a:t>
            </a:r>
            <a:r>
              <a:rPr lang="th-TH" sz="2200" dirty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ดำเนินการดังต่อไปนี้</a:t>
            </a:r>
          </a:p>
          <a:p>
            <a:pPr indent="457200" algn="thaiDist">
              <a:lnSpc>
                <a:spcPct val="115000"/>
              </a:lnSpc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1.</a:t>
            </a:r>
            <a:r>
              <a:rPr lang="th-TH" sz="2200" dirty="0" smtClean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 นำข้อมูลที่ได้จาก</a:t>
            </a:r>
            <a:r>
              <a:rPr lang="th-TH" sz="2200" b="1" u="sng" dirty="0" smtClean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การถอดเทปและการบันทึกภาคสนาม</a:t>
            </a:r>
            <a:r>
              <a:rPr lang="th-TH" sz="2200" dirty="0" smtClean="0"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มาอ่านหลายๆครั้งเพื่อให้เกิดความเข้าใจในภาพรวมของข้อมูลที่ได้และพิจารณาประเด็นที่สำคัญ</a:t>
            </a:r>
            <a:endParaRPr lang="en-US" sz="2200" dirty="0" smtClean="0">
              <a:solidFill>
                <a:schemeClr val="bg2">
                  <a:lumMod val="25000"/>
                </a:schemeClr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indent="457200" algn="thaiDist">
              <a:lnSpc>
                <a:spcPct val="115000"/>
              </a:lnSpc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2.</a:t>
            </a:r>
            <a:r>
              <a:rPr lang="th-TH" sz="2200" dirty="0" smtClean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 </a:t>
            </a:r>
            <a:r>
              <a:rPr lang="th-TH" sz="2200" b="1" u="sng" dirty="0" smtClean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นำ</a:t>
            </a:r>
            <a:r>
              <a:rPr lang="th-TH" sz="2200" b="1" u="sng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ข้อมูลกลับมาอ่านอีกครั้งโดยละเอียดทุกบรรทัดและจึงตีความ </a:t>
            </a:r>
            <a:r>
              <a:rPr lang="th-TH" sz="2200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พร้อมทำการดึงข้อความหรือประโยคที่สำคัญที่เกี่ยวข้องกับการบริหารจัดการชุมชน ผลกระทบของชุมชนที่เกิดขึ้นหลังการแบ่งเขตพื้นที่ทับซ้อน</a:t>
            </a:r>
          </a:p>
          <a:p>
            <a:pPr indent="457200" algn="thaiDist">
              <a:lnSpc>
                <a:spcPct val="115000"/>
              </a:lnSpc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</a:t>
            </a:r>
            <a:r>
              <a:rPr lang="th-TH" sz="2200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 นำ</a:t>
            </a:r>
            <a:r>
              <a:rPr lang="th-TH" sz="22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ข้อความหรือ</a:t>
            </a:r>
            <a:r>
              <a:rPr lang="th-TH" sz="2200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ประโยค</a:t>
            </a:r>
            <a:r>
              <a:rPr lang="th-TH" sz="2200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22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มีความหมายเหมือนกันหรือใกล้เคียงกันมาไว้กลุ่มเดียวกัน เพื่อ</a:t>
            </a:r>
            <a:r>
              <a:rPr lang="th-TH" sz="2200" b="1" u="sng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เรียบเรียง</a:t>
            </a:r>
            <a:r>
              <a:rPr lang="th-TH" sz="22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ประโยคจัดข้อมูลให้เป็น</a:t>
            </a:r>
            <a:r>
              <a:rPr lang="th-TH" sz="2200" b="1" u="sng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หมวดหมู่</a:t>
            </a:r>
          </a:p>
          <a:p>
            <a:pPr indent="457200" algn="thaiDist">
              <a:lnSpc>
                <a:spcPct val="115000"/>
              </a:lnSpc>
            </a:pPr>
            <a:r>
              <a:rPr lang="en-US" sz="22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sz="22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ใช้</a:t>
            </a:r>
            <a:r>
              <a:rPr lang="th-TH" sz="2200" b="1" u="sng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การเขียนบรรยายสิ่งที่ค้นพบ</a:t>
            </a:r>
            <a:r>
              <a:rPr lang="th-TH" sz="22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อย่างละเอียดและชัดเจน</a:t>
            </a:r>
            <a:r>
              <a:rPr lang="th-TH" sz="2200" b="1" u="sng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พร้อมทั้งยกตัวอย่างคำพูดประกอบ</a:t>
            </a:r>
            <a:r>
              <a:rPr lang="th-TH" sz="22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หลักสำคัญที่ได้เพื่อแสดงความชัดเจนของปรากฏการณ์ด้านการบริหารจัดการและด้านผลกระทบของชุมชนในการเข้าถึงทรัพยากรตามแนวนโยบายของรัฐ ก่อนและหลังจากมีการกำหนดพื้นที่เขตการปกครองระหว่างสุขาภิบาลแม่โจ้และท้องถิ่นข้างเคียง</a:t>
            </a:r>
            <a:endParaRPr lang="en-US" sz="2200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80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19" y="664118"/>
            <a:ext cx="5832649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1. </a:t>
            </a:r>
            <a:r>
              <a:rPr lang="th-TH" sz="3200" b="1" dirty="0" smtClean="0">
                <a:solidFill>
                  <a:srgbClr val="002060"/>
                </a:solidFill>
              </a:rPr>
              <a:t>การ</a:t>
            </a:r>
            <a:r>
              <a:rPr lang="th-TH" sz="3200" b="1" dirty="0">
                <a:solidFill>
                  <a:srgbClr val="002060"/>
                </a:solidFill>
              </a:rPr>
              <a:t>บริหาร</a:t>
            </a:r>
            <a:r>
              <a:rPr lang="th-TH" sz="3200" b="1" dirty="0" smtClean="0">
                <a:solidFill>
                  <a:srgbClr val="002060"/>
                </a:solidFill>
              </a:rPr>
              <a:t>จัดการหมู่บ้านก่อนแบ่งเขตพื้นที่</a:t>
            </a:r>
            <a:endParaRPr lang="th-TH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5254" y="494841"/>
            <a:ext cx="20882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</a:rPr>
              <a:t>ผลการศึกษา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20" y="1844824"/>
            <a:ext cx="8280920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en-US" dirty="0" smtClean="0"/>
              <a:t>     </a:t>
            </a:r>
            <a:r>
              <a:rPr lang="th-TH" dirty="0" smtClean="0"/>
              <a:t>การ</a:t>
            </a:r>
            <a:r>
              <a:rPr lang="th-TH" dirty="0"/>
              <a:t>บริหารจัดการวิถีชีวิตดั้งเดิมก่อนการแบ่งเขตพื้นที่ทับซ้อนในอำเภอสันทราย จังหวัดเชียงใหม่ </a:t>
            </a:r>
            <a:endParaRPr lang="en-US" dirty="0" smtClean="0"/>
          </a:p>
          <a:p>
            <a:pPr algn="thaiDist"/>
            <a:r>
              <a:rPr lang="th-TH" dirty="0" smtClean="0"/>
              <a:t>- หมู่บ้าน</a:t>
            </a:r>
            <a:r>
              <a:rPr lang="th-TH" dirty="0"/>
              <a:t>มีโครงสร้างผู้นำเป็น กำนัน ผู้ใหญ่บ้าน </a:t>
            </a:r>
            <a:endParaRPr lang="en-US" dirty="0" smtClean="0"/>
          </a:p>
          <a:p>
            <a:pPr algn="thaiDist"/>
            <a:r>
              <a:rPr lang="th-TH" dirty="0" smtClean="0"/>
              <a:t>- ประชาชน</a:t>
            </a:r>
            <a:r>
              <a:rPr lang="th-TH" dirty="0"/>
              <a:t>มีวิถีชีวิตความเป็นอยู่โดยเรียบง่าย </a:t>
            </a:r>
            <a:endParaRPr lang="en-US" dirty="0" smtClean="0"/>
          </a:p>
          <a:p>
            <a:pPr algn="thaiDist"/>
            <a:r>
              <a:rPr lang="th-TH" dirty="0" smtClean="0"/>
              <a:t>- ประชาชน</a:t>
            </a:r>
            <a:r>
              <a:rPr lang="th-TH" dirty="0"/>
              <a:t>มีการผลิตสินค้าโดยใช้ภูมิปัญญาชาวบ้าน มีการประกอบอาชีพทำไร่ ไถ่นา </a:t>
            </a:r>
            <a:r>
              <a:rPr lang="th-TH" dirty="0" smtClean="0"/>
              <a:t>- ประชาชน</a:t>
            </a:r>
            <a:r>
              <a:rPr lang="th-TH" dirty="0"/>
              <a:t>มีการรวมกลุ่มทำกิจกรรมร่วมกัน </a:t>
            </a:r>
            <a:r>
              <a:rPr lang="th-TH" dirty="0" smtClean="0"/>
              <a:t>มี</a:t>
            </a:r>
            <a:r>
              <a:rPr lang="th-TH" dirty="0"/>
              <a:t>ความสัมพันธ์ใกล้ชิด แน่นแฟ้น ในลักษณะสังคมเกื้อกูล คอยช่วยเหลือซึ่งกันและกัน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76794" y="1153008"/>
            <a:ext cx="6131249" cy="954107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การ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>บริหารจัดการ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หมู่บ้านหลัง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>การแบ่งเขตพื้นที่ทับซ้อนของเทศบาลเมืองแม่โจ้ 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อำเภอสัน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>ทราย จังหวัดเชียงใหม่ </a:t>
            </a:r>
            <a:endParaRPr lang="th-TH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9811" y="244205"/>
            <a:ext cx="208823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</a:rPr>
              <a:t>ผลการศึกษา</a:t>
            </a:r>
            <a:endParaRPr lang="th-TH" sz="3600" b="1" dirty="0">
              <a:solidFill>
                <a:srgbClr val="002060"/>
              </a:solidFill>
            </a:endParaRPr>
          </a:p>
        </p:txBody>
      </p:sp>
      <p:pic>
        <p:nvPicPr>
          <p:cNvPr id="7" name="รูปภาพ 6" descr="2011_03_31_111241_0_EKLbag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30236"/>
            <a:ext cx="2819400" cy="275290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51519" y="2348880"/>
            <a:ext cx="8640961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/>
              <a:t>การบริหารจัดการของหมู่บ้านหลังการแบ่งเขตพื้นที่ทับซ้อนในอำเภอสันทราย จังหวัดเชียงใหม่ </a:t>
            </a:r>
            <a:endParaRPr lang="th-TH" dirty="0" smtClean="0"/>
          </a:p>
          <a:p>
            <a:pPr algn="thaiDist"/>
            <a:r>
              <a:rPr lang="th-TH" dirty="0" smtClean="0"/>
              <a:t>- ประชาชน</a:t>
            </a:r>
            <a:r>
              <a:rPr lang="th-TH" dirty="0"/>
              <a:t>แบ่งแยกออกเป็นสองกลุ่ม คือส่วนหนึ่งอยู่ในเขตเทศบาลเมืองแม่โจ้ และอีกส่วนหนึ่งอยู่ในเขตพื้นที่ท้องถิ่นข้างเคียง </a:t>
            </a:r>
            <a:endParaRPr lang="th-TH" dirty="0" smtClean="0"/>
          </a:p>
          <a:p>
            <a:pPr algn="thaiDist"/>
            <a:r>
              <a:rPr lang="th-TH" dirty="0" smtClean="0"/>
              <a:t>- หมู่บ้าน</a:t>
            </a:r>
            <a:r>
              <a:rPr lang="th-TH" dirty="0"/>
              <a:t>มีโครงสร้างผู้นำที่เป็นตัวแทนของประชาชนแปลี่ยนแปลงจากเดิมมี </a:t>
            </a:r>
            <a:r>
              <a:rPr lang="en-US" dirty="0"/>
              <a:t>1</a:t>
            </a:r>
            <a:r>
              <a:rPr lang="th-TH" dirty="0"/>
              <a:t> โครงสร้าง คือ รูปแบบการปกครองกำนันผู้ใหญ่บ้าน เปลี่ยนแปลงเป็น </a:t>
            </a:r>
            <a:r>
              <a:rPr lang="en-US" dirty="0"/>
              <a:t>2</a:t>
            </a:r>
            <a:r>
              <a:rPr lang="th-TH" dirty="0"/>
              <a:t>โครงสร้าง คือ มีกำนันผู้ใหญ่บ้านและประธานชุมชน </a:t>
            </a:r>
            <a:endParaRPr lang="th-TH" dirty="0" smtClean="0"/>
          </a:p>
          <a:p>
            <a:pPr algn="thaiDist"/>
            <a:r>
              <a:rPr lang="th-TH" dirty="0" smtClean="0"/>
              <a:t>- ประชาชน</a:t>
            </a:r>
            <a:r>
              <a:rPr lang="th-TH" dirty="0"/>
              <a:t>ภายในแต่ละหมู่บ้านมีวิถีชีวิตที่เปลี่ยนไปตามบริบททางสังคม โดยประชาชนมีวิถีชีวิตความเป็นอยู่ที่ดีขึ้น ภาครัฐเขามาส่งเสริมสนับสนุน ให้ความรู้แก่ประชาชนในการประกอบอาชีพ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76794" y="1153008"/>
            <a:ext cx="6131249" cy="1077218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3. </a:t>
            </a:r>
            <a:r>
              <a:rPr lang="th-TH" sz="3200" b="1" dirty="0" smtClean="0">
                <a:solidFill>
                  <a:srgbClr val="002060"/>
                </a:solidFill>
              </a:rPr>
              <a:t>ผลกระทบ</a:t>
            </a:r>
            <a:r>
              <a:rPr lang="th-TH" sz="3200" b="1" dirty="0">
                <a:solidFill>
                  <a:srgbClr val="002060"/>
                </a:solidFill>
              </a:rPr>
              <a:t>ของการแบ่งพื้นที่ทับซ้อนของ</a:t>
            </a:r>
            <a:r>
              <a:rPr lang="th-TH" sz="3200" b="1" dirty="0" smtClean="0">
                <a:solidFill>
                  <a:srgbClr val="002060"/>
                </a:solidFill>
              </a:rPr>
              <a:t>ชุมชน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th-TH" sz="3200" b="1" dirty="0" smtClean="0">
                <a:solidFill>
                  <a:srgbClr val="002060"/>
                </a:solidFill>
              </a:rPr>
              <a:t>ใน</a:t>
            </a:r>
            <a:r>
              <a:rPr lang="th-TH" sz="3200" b="1" dirty="0">
                <a:solidFill>
                  <a:srgbClr val="002060"/>
                </a:solidFill>
              </a:rPr>
              <a:t>อำเภอสันทราย จังหวัด</a:t>
            </a:r>
            <a:r>
              <a:rPr lang="th-TH" sz="3200" b="1" dirty="0" smtClean="0">
                <a:solidFill>
                  <a:srgbClr val="002060"/>
                </a:solidFill>
              </a:rPr>
              <a:t>เชียงใหม่</a:t>
            </a:r>
            <a:endParaRPr lang="th-TH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811" y="244205"/>
            <a:ext cx="208823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</a:rPr>
              <a:t>ผลการศึกษา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19" y="2780928"/>
            <a:ext cx="8640961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/>
              <a:t>ผลกระทบของการแบ่งพื้นที่ทับซ้อนของชุมชนในอำเภอสันทราย จังหวัดเชียงใหม่ </a:t>
            </a:r>
            <a:endParaRPr lang="th-TH" dirty="0" smtClean="0"/>
          </a:p>
          <a:p>
            <a:r>
              <a:rPr lang="th-TH" dirty="0" smtClean="0"/>
              <a:t>- วิถี</a:t>
            </a:r>
            <a:r>
              <a:rPr lang="th-TH" dirty="0"/>
              <a:t>ชีวิตความเป็นอยู่ของประชาชนทั้งในด้านที่มีการพัฒนาที่ดีขึ้นเห็นได้จากความเป็นอยู่ของประชาชนที่มีการประกอบอาชีพที่ดีขึ้น </a:t>
            </a:r>
            <a:endParaRPr lang="th-TH" dirty="0" smtClean="0"/>
          </a:p>
          <a:p>
            <a:r>
              <a:rPr lang="th-TH" dirty="0" smtClean="0"/>
              <a:t>- มี</a:t>
            </a:r>
            <a:r>
              <a:rPr lang="th-TH" dirty="0"/>
              <a:t>โครงสร้างสาธารณูปโภคที่ดี </a:t>
            </a:r>
            <a:endParaRPr lang="th-TH" dirty="0" smtClean="0"/>
          </a:p>
          <a:p>
            <a:r>
              <a:rPr lang="th-TH" dirty="0" smtClean="0"/>
              <a:t>แต่ผลกระทบ</a:t>
            </a:r>
            <a:r>
              <a:rPr lang="th-TH" dirty="0"/>
              <a:t>ที่เป็นผลทางเชิงลบต่อวิถีชีวิตของ</a:t>
            </a:r>
            <a:r>
              <a:rPr lang="th-TH" dirty="0" smtClean="0"/>
              <a:t>ประชาชน</a:t>
            </a:r>
          </a:p>
          <a:p>
            <a:r>
              <a:rPr lang="th-TH" dirty="0" smtClean="0"/>
              <a:t>- ประชาชนเกิด</a:t>
            </a:r>
            <a:r>
              <a:rPr lang="th-TH" dirty="0"/>
              <a:t>การแบ่งแยก </a:t>
            </a:r>
            <a:endParaRPr lang="th-TH" dirty="0" smtClean="0"/>
          </a:p>
          <a:p>
            <a:r>
              <a:rPr lang="th-TH" dirty="0" smtClean="0"/>
              <a:t>- ความ</a:t>
            </a:r>
            <a:r>
              <a:rPr lang="th-TH" dirty="0"/>
              <a:t>เป็นสังคมเกื้อกูลได้หายไป </a:t>
            </a:r>
            <a:endParaRPr lang="th-TH" dirty="0" smtClean="0"/>
          </a:p>
          <a:p>
            <a:r>
              <a:rPr lang="th-TH" dirty="0" smtClean="0"/>
              <a:t>- ความ</a:t>
            </a:r>
            <a:r>
              <a:rPr lang="th-TH" dirty="0"/>
              <a:t>สามัคคีของประชาชนลด</a:t>
            </a:r>
            <a:r>
              <a:rPr lang="th-TH" dirty="0" smtClean="0"/>
              <a:t>น้อยลง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248" y="244205"/>
            <a:ext cx="208823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</a:rPr>
              <a:t>ผลการศึกษา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6" name="สี่เหลี่ยมผืนผ้า 2"/>
          <p:cNvSpPr/>
          <p:nvPr/>
        </p:nvSpPr>
        <p:spPr>
          <a:xfrm>
            <a:off x="251519" y="320547"/>
            <a:ext cx="6468291" cy="954107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4. </a:t>
            </a:r>
            <a:r>
              <a:rPr lang="th-TH" b="1" dirty="0" smtClean="0">
                <a:solidFill>
                  <a:srgbClr val="002060"/>
                </a:solidFill>
              </a:rPr>
              <a:t>แนวทางการบริหารจัดการชุมชนในเขตพื้นที่ทับซ้อนของ</a:t>
            </a:r>
          </a:p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อำเภอสันทราย จังหวัดเชียงใหม่ 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19" y="1844824"/>
            <a:ext cx="8640961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 smtClean="0"/>
              <a:t>         </a:t>
            </a:r>
          </a:p>
          <a:p>
            <a:pPr algn="thaiDist"/>
            <a:r>
              <a:rPr lang="th-TH" dirty="0"/>
              <a:t>	</a:t>
            </a:r>
            <a:r>
              <a:rPr lang="th-TH" dirty="0" smtClean="0"/>
              <a:t>แนว</a:t>
            </a:r>
            <a:r>
              <a:rPr lang="th-TH" dirty="0"/>
              <a:t>ทางการบริหารจัดการพื้นที่ชุมชนพื้นที่ทับซ้อนในอำเภอสันทราย จังหวัดเชียงใหม่ การปกครองส่วนท้องถิ่นควรมีการจัดตั้งท้องถิ่นขึ้นโดยใช้หลักเกณฑ์ คือ </a:t>
            </a:r>
            <a:r>
              <a:rPr lang="en-US" dirty="0"/>
              <a:t>1</a:t>
            </a:r>
            <a:r>
              <a:rPr lang="th-TH" dirty="0"/>
              <a:t> ตำบล </a:t>
            </a:r>
            <a:r>
              <a:rPr lang="en-US" dirty="0"/>
              <a:t>1</a:t>
            </a:r>
            <a:r>
              <a:rPr lang="th-TH" dirty="0"/>
              <a:t> ท้องถิ่น กล่าวคือ ใช้เขตพื้นที่ตำบลเป็นตัวกำหนดอำนาจหน้าที่เขตการปกครองและการจัดตั้งองค์การบริหารจัดการส่วน</a:t>
            </a:r>
            <a:r>
              <a:rPr lang="th-TH" dirty="0" smtClean="0"/>
              <a:t>ท้องถิ่น</a:t>
            </a:r>
          </a:p>
          <a:p>
            <a:pPr algn="thaiDi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61666" y="244205"/>
            <a:ext cx="274637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อภิปรายผลการศึกษา</a:t>
            </a:r>
            <a:endParaRPr lang="th-TH" sz="3600" b="1" dirty="0"/>
          </a:p>
        </p:txBody>
      </p:sp>
      <p:sp>
        <p:nvSpPr>
          <p:cNvPr id="47" name="สี่เหลี่ยมผืนผ้า 4"/>
          <p:cNvSpPr/>
          <p:nvPr/>
        </p:nvSpPr>
        <p:spPr>
          <a:xfrm>
            <a:off x="729645" y="5924282"/>
            <a:ext cx="7554814" cy="46166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</a:rPr>
              <a:t>การบริหารจัดการ</a:t>
            </a:r>
            <a:r>
              <a:rPr lang="th-TH" sz="2400" b="1" dirty="0" smtClean="0">
                <a:solidFill>
                  <a:srgbClr val="002060"/>
                </a:solidFill>
              </a:rPr>
              <a:t>ชุมชนใน</a:t>
            </a:r>
            <a:r>
              <a:rPr lang="th-TH" sz="2400" b="1" dirty="0">
                <a:solidFill>
                  <a:srgbClr val="002060"/>
                </a:solidFill>
              </a:rPr>
              <a:t>เขตพื้นที่ทับ</a:t>
            </a:r>
            <a:r>
              <a:rPr lang="th-TH" sz="2400" b="1" dirty="0" smtClean="0">
                <a:solidFill>
                  <a:srgbClr val="002060"/>
                </a:solidFill>
              </a:rPr>
              <a:t>ซ้อนของ</a:t>
            </a:r>
            <a:r>
              <a:rPr lang="th-TH" sz="2400" b="1" dirty="0">
                <a:solidFill>
                  <a:srgbClr val="002060"/>
                </a:solidFill>
              </a:rPr>
              <a:t>อำเภอสันทราย  </a:t>
            </a:r>
            <a:r>
              <a:rPr lang="th-TH" sz="2400" b="1" dirty="0" smtClean="0">
                <a:solidFill>
                  <a:srgbClr val="002060"/>
                </a:solidFill>
              </a:rPr>
              <a:t>จังหวัด</a:t>
            </a:r>
            <a:r>
              <a:rPr lang="th-TH" sz="2400" b="1" dirty="0">
                <a:solidFill>
                  <a:srgbClr val="002060"/>
                </a:solidFill>
              </a:rPr>
              <a:t>เชียงใหม่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รูปภาพ 1" descr="1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263967"/>
            <a:ext cx="8136903" cy="43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9811" y="244205"/>
            <a:ext cx="208823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/>
              <a:t>ข้อเสนอแนะ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1" y="1047502"/>
            <a:ext cx="8640960" cy="63401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/>
              <a:t>ข้อเสนอแนะ</a:t>
            </a:r>
          </a:p>
          <a:p>
            <a:r>
              <a:rPr lang="en-US" sz="2200" dirty="0"/>
              <a:t> 	</a:t>
            </a:r>
            <a:r>
              <a:rPr lang="en-US" sz="2400" dirty="0"/>
              <a:t>1.	</a:t>
            </a:r>
            <a:r>
              <a:rPr lang="th-TH" sz="2400" dirty="0"/>
              <a:t>การพัฒนาวิถีชีวิตของประชาชนรัฐบาลควรมีนโยบายที่สอดคล้องกับบริบททางสังคมที่แท้จริงของชุมชนและหมู่บ้าน เช่น การส่งเสริมและพัฒนาอุตสาหกรรมชุมชนหรือทรัพยากรที่มีอยู่ในท้องถิ่น เช่น การจักรสาน การตีมีด มากกว่าที่จะนำเทคโนโลยีหรืออาชีพอื่นที่ไม่สอดคล้องกับบริบททางสังคมเข้ามาสู่วิถีชีวิตของคนในชุมชน </a:t>
            </a:r>
            <a:endParaRPr lang="en-US" sz="2400" dirty="0"/>
          </a:p>
          <a:p>
            <a:r>
              <a:rPr lang="en-US" sz="2400" dirty="0"/>
              <a:t>2.	</a:t>
            </a:r>
            <a:r>
              <a:rPr lang="th-TH" sz="2400" dirty="0"/>
              <a:t>รัฐบาลควรมีการส่งเสริมนโยบายทางด้านเศรษฐกิจ เพื่อให้มีการพัฒนาในด้านคุณภาพชีวิตและเศรษฐกิจไปพร้อมกัน</a:t>
            </a:r>
            <a:endParaRPr lang="en-US" sz="2400" dirty="0"/>
          </a:p>
          <a:p>
            <a:r>
              <a:rPr lang="en-US" sz="2400" dirty="0"/>
              <a:t>3.	</a:t>
            </a:r>
            <a:r>
              <a:rPr lang="th-TH" sz="2400" dirty="0"/>
              <a:t>หากภาครัฐยังคงยึดโครงสร้างการปกครองในลักษณะเดิมที่มีผู้นำในลักษณะประธานชุมชน ควรจะมีการออกกฏหมายเพื่อรับรองการกระทำบางอย่างของประธานชุมชนเพื่อให้การทำงานในภาคปฏิบัติมีความคล่องตัวและมีประสิทธิภาพมากยิ่งขึ้น </a:t>
            </a:r>
            <a:endParaRPr lang="en-US" sz="2400" dirty="0"/>
          </a:p>
          <a:p>
            <a:r>
              <a:rPr lang="en-US" sz="2400" dirty="0"/>
              <a:t>4.</a:t>
            </a:r>
            <a:r>
              <a:rPr lang="th-TH" sz="2400" dirty="0"/>
              <a:t>	การปกครองท้องถิ่นควรมีการจัดตั้งท้องถิ่นขึ้นโดยใช้เขตพื้นที่ตำบลเป็นตัวกำหนดอำนาจหน้าที่ในเขตพื้นที่ของการปกครองท้องถิ่นนั้น ๆ (</a:t>
            </a:r>
            <a:r>
              <a:rPr lang="en-US" sz="2400" dirty="0"/>
              <a:t>1</a:t>
            </a:r>
            <a:r>
              <a:rPr lang="th-TH" sz="2400" dirty="0"/>
              <a:t>ตำบล </a:t>
            </a:r>
            <a:r>
              <a:rPr lang="en-US" sz="2400" dirty="0"/>
              <a:t>1</a:t>
            </a:r>
            <a:r>
              <a:rPr lang="th-TH" sz="2400" dirty="0"/>
              <a:t>ท้องถิ่น) ซื่งจะไม่ก่อให้เกิดปัญหาพื้นที่ทับซ้อน ปัญหาการแบ่งพื้นที่หมู่บ้านแบ่งออกเป็น </a:t>
            </a:r>
            <a:r>
              <a:rPr lang="en-US" sz="2400" dirty="0"/>
              <a:t>2</a:t>
            </a:r>
            <a:r>
              <a:rPr lang="th-TH" sz="2400" dirty="0"/>
              <a:t> ส่วน</a:t>
            </a:r>
            <a:endParaRPr lang="en-US" sz="2400" dirty="0"/>
          </a:p>
          <a:p>
            <a:r>
              <a:rPr lang="en-US" sz="2400" dirty="0"/>
              <a:t>5</a:t>
            </a:r>
            <a:r>
              <a:rPr lang="th-TH" sz="2400" dirty="0"/>
              <a:t>.	หน่วยงานภาครัฐ การปกครองท้องถิ่นและส่วนภูมิภาค ควรมีการทำงานร่วมกันแบบบูรณาการ เพื่อแก้ไขปัญหาต่างของหมู่บ้านและชุมชน</a:t>
            </a:r>
            <a:endParaRPr lang="en-US" sz="2400" dirty="0"/>
          </a:p>
          <a:p>
            <a:r>
              <a:rPr lang="en-US" sz="2400" dirty="0"/>
              <a:t>6.	</a:t>
            </a:r>
            <a:r>
              <a:rPr lang="th-TH" sz="2400" dirty="0"/>
              <a:t>ภาครัฐส่วนภูมิภาคและส่วนท้องถิ่น (กำนัน ผู้ใหญ่บ้านและประธานชุมชน) ควรมีการทำงานร่วมกันแบบบูรณาการอย่างจริงจัง โดยยึดผลประโยชน์ของปนะชาชนเป็นหลัก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3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ak\Desktop\สวัสดีครับ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739422" cy="5761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23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51199"/>
            <a:ext cx="3312368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ที่มาและความสำคัญ</a:t>
            </a:r>
            <a:endParaRPr lang="th-TH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4032448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accent2">
                    <a:lumMod val="50000"/>
                  </a:schemeClr>
                </a:solidFill>
              </a:rPr>
              <a:t>การกระจายอำนาจ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163950"/>
            <a:ext cx="4032448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</a:rPr>
              <a:t>เทศบาลตำบลแม่โจ้ - เทศบาลเมืองแม่โจ้</a:t>
            </a:r>
            <a:endParaRPr lang="th-TH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>
            <a:off x="2339752" y="2296036"/>
            <a:ext cx="0" cy="652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97" y="1412776"/>
            <a:ext cx="4472759" cy="5215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23528" y="2948634"/>
            <a:ext cx="4032448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</a:rPr>
              <a:t>การจัดตั้งสุขาภิบาลแม่โจ้</a:t>
            </a:r>
            <a:endParaRPr lang="th-TH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7" name="ลูกศรเชื่อมต่อแบบตรง 14"/>
          <p:cNvCxnSpPr/>
          <p:nvPr/>
        </p:nvCxnSpPr>
        <p:spPr>
          <a:xfrm>
            <a:off x="2348011" y="3471854"/>
            <a:ext cx="0" cy="652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51199"/>
            <a:ext cx="3312368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ที่มาและความสำคัญ</a:t>
            </a:r>
            <a:endParaRPr lang="th-TH" sz="3600" b="1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896544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24128" y="3037265"/>
            <a:ext cx="280831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หลังการจัดตั้งและการแบ่งเขตพื้นที่สุขาภิบาลแม่โจ้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19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51199"/>
            <a:ext cx="3312368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ที่มาและความสำคัญ</a:t>
            </a:r>
            <a:endParaRPr lang="th-TH" sz="3600" b="1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39248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6056" y="1916832"/>
            <a:ext cx="3672408" cy="35394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/>
              <a:t>      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</a:rPr>
              <a:t>หลังจากแบ่งแขตพื้นที่จนกระทั่ง เทศบาลตำบลแม่โจ้ เปลี่ยนแปลงฐานะเป็นเทศบาลเมือง</a:t>
            </a:r>
          </a:p>
          <a:p>
            <a:pPr algn="thaiDist"/>
            <a:r>
              <a:rPr lang="en-US" b="1" dirty="0" smtClean="0">
                <a:solidFill>
                  <a:srgbClr val="002060"/>
                </a:solidFill>
              </a:rPr>
              <a:t>@</a:t>
            </a:r>
            <a:r>
              <a:rPr lang="th-TH" b="1" dirty="0" smtClean="0">
                <a:solidFill>
                  <a:srgbClr val="002060"/>
                </a:solidFill>
              </a:rPr>
              <a:t> วิถีชีวิตของประชาชนเปลี่ยนไป</a:t>
            </a:r>
          </a:p>
          <a:p>
            <a:pPr algn="thaiDist"/>
            <a:r>
              <a:rPr lang="th-TH" b="1" dirty="0">
                <a:solidFill>
                  <a:srgbClr val="002060"/>
                </a:solidFill>
              </a:rPr>
              <a:t> </a:t>
            </a:r>
            <a:r>
              <a:rPr lang="th-TH" b="1" dirty="0" smtClean="0">
                <a:solidFill>
                  <a:srgbClr val="002060"/>
                </a:solidFill>
              </a:rPr>
              <a:t>     - ความเป็นอยู่</a:t>
            </a:r>
            <a:endParaRPr lang="en-US" b="1" dirty="0">
              <a:solidFill>
                <a:srgbClr val="002060"/>
              </a:solidFill>
            </a:endParaRPr>
          </a:p>
          <a:p>
            <a:pPr algn="thaiDist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th-TH" b="1" dirty="0" smtClean="0">
                <a:solidFill>
                  <a:srgbClr val="002060"/>
                </a:solidFill>
              </a:rPr>
              <a:t>- โครงสร้างการปกครอง และกฏหมาย</a:t>
            </a:r>
          </a:p>
          <a:p>
            <a:pPr algn="thaiDist"/>
            <a:r>
              <a:rPr lang="th-TH" b="1" dirty="0" smtClean="0">
                <a:solidFill>
                  <a:srgbClr val="002060"/>
                </a:solidFill>
              </a:rPr>
              <a:t>     - การเข้าถึงทรัพยากรของรัฐ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 30"/>
          <p:cNvSpPr/>
          <p:nvPr/>
        </p:nvSpPr>
        <p:spPr>
          <a:xfrm>
            <a:off x="0" y="1219200"/>
            <a:ext cx="9144000" cy="541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267419" y="4819471"/>
            <a:ext cx="2057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การจัดตั้งสุขาภิบาลแม่โจ้ ทำให้พื้นที่คาบเกี่ยวหลายตำบล</a:t>
            </a:r>
            <a:endParaRPr lang="th-TH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67419" y="3272262"/>
            <a:ext cx="2057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การจัดตั้งท้องถิ่น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- สภาตำบล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- สุขาภิบาล</a:t>
            </a:r>
            <a:endParaRPr lang="th-TH" sz="24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419" y="2404645"/>
            <a:ext cx="2057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การกระจายอำนาจ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6" name="ตัวเชื่อมต่อตรง 15"/>
          <p:cNvCxnSpPr>
            <a:stCxn id="13" idx="2"/>
            <a:endCxn id="10" idx="0"/>
          </p:cNvCxnSpPr>
          <p:nvPr/>
        </p:nvCxnSpPr>
        <p:spPr>
          <a:xfrm>
            <a:off x="1296119" y="2927865"/>
            <a:ext cx="0" cy="344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371600"/>
            <a:ext cx="4114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หลักการจัดระเบียบการปกครองประเทศ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1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การรวมอำนาจ </a:t>
            </a:r>
            <a:r>
              <a:rPr lang="en-US" sz="1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การแบ่งอำนาจ </a:t>
            </a:r>
            <a:r>
              <a:rPr lang="en-US" sz="1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1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การกระจายอำนาจ</a:t>
            </a:r>
            <a:endParaRPr lang="th-TH" sz="1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5089329"/>
            <a:ext cx="205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ทำให้เกิด</a:t>
            </a:r>
            <a:endParaRPr lang="th-TH" sz="24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600" y="3239935"/>
            <a:ext cx="2057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หมู่บ้านถูกแบ่งออกเป็นสองส่วน</a:t>
            </a:r>
            <a:endParaRPr lang="th-TH" sz="24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4369651"/>
            <a:ext cx="2057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วิถีชีวิตประชาชนเปลี่ยน</a:t>
            </a:r>
            <a:endParaRPr lang="th-TH" sz="24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1600" y="5453358"/>
            <a:ext cx="205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โครงสร้างผู้นำเปลี่ยน</a:t>
            </a:r>
            <a:endParaRPr lang="th-TH" sz="24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43650" y="2552637"/>
            <a:ext cx="205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ท้องถิ่นข้างเคียง</a:t>
            </a:r>
            <a:endParaRPr lang="th-TH" sz="24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2400" y="2525558"/>
            <a:ext cx="205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สุขาภิบาลแม่โจ้</a:t>
            </a:r>
            <a:endParaRPr lang="th-TH" sz="24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29200" y="3014302"/>
            <a:ext cx="1181100" cy="22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98243" y="2960192"/>
            <a:ext cx="0" cy="31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296119" y="4473079"/>
            <a:ext cx="0" cy="31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10300" y="3014302"/>
            <a:ext cx="1162050" cy="22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324819" y="5332545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866800" y="568419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4400" y="5308881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76800" y="3655433"/>
            <a:ext cx="0" cy="2028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66800" y="4819471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76800" y="3655433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5816" y="551199"/>
            <a:ext cx="3312368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ที่มาและความสำคัญ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0050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2636912"/>
            <a:ext cx="8640960" cy="403187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thaiDist"/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2060"/>
                </a:solidFill>
              </a:rPr>
              <a:t>1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th-TH" sz="3200" b="1" dirty="0">
                <a:solidFill>
                  <a:srgbClr val="002060"/>
                </a:solidFill>
              </a:rPr>
              <a:t>เพื่อศึกษาการบริหารจัดการวิถีชีวิตตั้งเดิมของหมู่บ้านก่อนการแบ่งเขตพื้นที่ทับซ้อนในอำเภอสันทราย จังหวัดเชียงใหม่</a:t>
            </a:r>
            <a:endParaRPr lang="en-US" sz="3200" b="1" dirty="0">
              <a:solidFill>
                <a:srgbClr val="002060"/>
              </a:solidFill>
            </a:endParaRPr>
          </a:p>
          <a:p>
            <a:pPr algn="thaiDist"/>
            <a:r>
              <a:rPr lang="en-US" sz="3200" dirty="0" smtClean="0"/>
              <a:t>	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</a:rPr>
              <a:t>เพื่อศึกษาการบริหารจัดการหมู่บ้านหลังการแบ่งเขตพื้นที่ทับซ้อนในอำเภอสันทราย จังหวัดเชียงใหม่ </a:t>
            </a:r>
            <a:r>
              <a:rPr lang="en-US" sz="3200" dirty="0"/>
              <a:t>	</a:t>
            </a:r>
          </a:p>
          <a:p>
            <a:pPr algn="thaiDist"/>
            <a:r>
              <a:rPr lang="en-US" sz="3200" dirty="0" smtClean="0"/>
              <a:t>	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</a:rPr>
              <a:t>เพื่อศึกษาผลกระทบของการแบ่งพื้นที่ทับซ้อนของชุมชนในอำเภอสันทราย จังหวัดเชียงใหม่ 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thaiDist"/>
            <a:r>
              <a:rPr lang="en-US" sz="3200" dirty="0" smtClean="0"/>
              <a:t>	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</a:rPr>
              <a:t>เพื่อหาแนวทางการบริหารจัดการพื้นที่ชุมชนที่ทับซ้อนใน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</a:rPr>
              <a:t>อำเภอ   สัน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</a:rPr>
              <a:t>ทราย จังหวัดเชียงใหม่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4283" y="1088171"/>
            <a:ext cx="4536504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</a:rPr>
              <a:t>วัตถุประสงค์</a:t>
            </a:r>
            <a:endParaRPr lang="th-TH" sz="4000" dirty="0">
              <a:solidFill>
                <a:srgbClr val="002060"/>
              </a:solidFill>
            </a:endParaRPr>
          </a:p>
        </p:txBody>
      </p:sp>
      <p:pic>
        <p:nvPicPr>
          <p:cNvPr id="10" name="รูปภาพ 9" descr="p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113" y="389384"/>
            <a:ext cx="2405842" cy="230124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รูปภาพ 10" descr="2011_03_31_111241_0_EKLbag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0" y="694274"/>
            <a:ext cx="1905000" cy="169146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800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896273"/>
            <a:ext cx="8568952" cy="3560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tabLst>
                <a:tab pos="630555" algn="l"/>
              </a:tabLst>
            </a:pP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แนวคิดการปกครองส่วนท้องถิ่น</a:t>
            </a:r>
            <a:endParaRPr lang="en-US" dirty="0">
              <a:solidFill>
                <a:srgbClr val="C0000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tabLst>
                <a:tab pos="630555" algn="l"/>
                <a:tab pos="810260" algn="l"/>
                <a:tab pos="990600" algn="l"/>
                <a:tab pos="1170305" algn="l"/>
                <a:tab pos="1350645" algn="l"/>
                <a:tab pos="1530350" algn="l"/>
                <a:tab pos="1710690" algn="l"/>
              </a:tabLs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 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แนวคิดว่าด้วยพื้นที่และการกำหนดเส้นแบ่งเขตแดน</a:t>
            </a:r>
            <a:r>
              <a:rPr lang="en-US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 </a:t>
            </a:r>
            <a:r>
              <a:rPr lang="en-US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endParaRPr lang="th-TH" dirty="0">
              <a:solidFill>
                <a:schemeClr val="accent3">
                  <a:lumMod val="50000"/>
                </a:schemeClr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tabLst>
                <a:tab pos="630555" algn="l"/>
                <a:tab pos="810260" algn="l"/>
                <a:tab pos="990600" algn="l"/>
                <a:tab pos="1170305" algn="l"/>
                <a:tab pos="1350645" algn="l"/>
                <a:tab pos="1530350" algn="l"/>
                <a:tab pos="171069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</a:t>
            </a:r>
            <a:r>
              <a:rPr lang="th-TH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แนวคิดเกี่ยวกับกฎหมาย ระเบียบที่เกี่ยวข้องกับการแบ่งเขตการปกครอง</a:t>
            </a:r>
            <a:r>
              <a:rPr lang="en-US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 </a:t>
            </a:r>
            <a:r>
              <a:rPr lang="th-TH" spc="-30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แนวคิดว่าด้วยชุมชน</a:t>
            </a:r>
            <a:r>
              <a:rPr lang="en-US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endParaRPr lang="th-TH" dirty="0">
              <a:solidFill>
                <a:srgbClr val="00000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tabLst>
                <a:tab pos="630555" algn="l"/>
                <a:tab pos="810260" algn="l"/>
                <a:tab pos="990600" algn="l"/>
                <a:tab pos="1170305" algn="l"/>
                <a:tab pos="1350645" algn="l"/>
                <a:tab pos="1530350" algn="l"/>
                <a:tab pos="1710690" algn="l"/>
              </a:tabLst>
            </a:pPr>
            <a:r>
              <a:rPr lang="en-US" spc="-30" dirty="0" smtClean="0">
                <a:solidFill>
                  <a:srgbClr val="7030A0"/>
                </a:solidFill>
                <a:latin typeface="Angsana New" panose="02020603050405020304" pitchFamily="18" charset="-34"/>
                <a:ea typeface="AngsanaNew"/>
                <a:cs typeface="Angsana New" panose="02020603050405020304" pitchFamily="18" charset="-34"/>
              </a:rPr>
              <a:t>5. </a:t>
            </a:r>
            <a:r>
              <a:rPr lang="th-TH" dirty="0">
                <a:solidFill>
                  <a:srgbClr val="7030A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แนวคิดการบริหารจัดการ</a:t>
            </a:r>
            <a:r>
              <a:rPr lang="en-US" dirty="0" smtClean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		</a:t>
            </a:r>
            <a:endParaRPr lang="th-TH" dirty="0">
              <a:solidFill>
                <a:srgbClr val="7030A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tabLst>
                <a:tab pos="630555" algn="l"/>
                <a:tab pos="810260" algn="l"/>
                <a:tab pos="990600" algn="l"/>
                <a:tab pos="1170305" algn="l"/>
                <a:tab pos="1350645" algn="l"/>
                <a:tab pos="1530350" algn="l"/>
                <a:tab pos="1710690" algn="l"/>
              </a:tabLst>
            </a:pPr>
            <a:r>
              <a:rPr lang="en-US" dirty="0" smtClean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6.</a:t>
            </a:r>
            <a:r>
              <a:rPr lang="th-TH" dirty="0">
                <a:solidFill>
                  <a:srgbClr val="7030A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แนวคิด</a:t>
            </a:r>
            <a:r>
              <a:rPr lang="th-TH" dirty="0" smtClean="0">
                <a:solidFill>
                  <a:srgbClr val="7030A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ผลกระทบ</a:t>
            </a:r>
          </a:p>
          <a:p>
            <a:pPr algn="thaiDist">
              <a:lnSpc>
                <a:spcPct val="115000"/>
              </a:lnSpc>
              <a:tabLst>
                <a:tab pos="630555" algn="l"/>
                <a:tab pos="810260" algn="l"/>
                <a:tab pos="990600" algn="l"/>
                <a:tab pos="1170305" algn="l"/>
                <a:tab pos="1350645" algn="l"/>
                <a:tab pos="1530350" algn="l"/>
                <a:tab pos="1710690" algn="l"/>
              </a:tabLst>
            </a:pPr>
            <a:r>
              <a:rPr lang="th-TH" dirty="0" smtClean="0">
                <a:solidFill>
                  <a:srgbClr val="7030A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7.งานวิจัย</a:t>
            </a:r>
            <a:r>
              <a:rPr lang="th-TH" dirty="0">
                <a:solidFill>
                  <a:srgbClr val="7030A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ที่เกี่ยวข้อง</a:t>
            </a:r>
            <a:endParaRPr lang="en-US" dirty="0">
              <a:solidFill>
                <a:srgbClr val="7030A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4" name="รูปภาพ 4" descr="2011_03_31_111241_0_EKLbag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212" y="-93159"/>
            <a:ext cx="2514600" cy="194421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รูปภาพ 5" descr="rese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948535"/>
            <a:ext cx="2971800" cy="222885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รูปภาพ 6" descr="2011_03_31_111241_0_EKLbag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1" y="-55256"/>
            <a:ext cx="2906663" cy="200044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2189617" y="764704"/>
            <a:ext cx="4961615" cy="6401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630555" algn="l"/>
                <a:tab pos="810260" algn="l"/>
                <a:tab pos="990600" algn="l"/>
                <a:tab pos="1170305" algn="l"/>
                <a:tab pos="1350645" algn="l"/>
                <a:tab pos="1530350" algn="l"/>
                <a:tab pos="1710690" algn="l"/>
              </a:tabLst>
            </a:pPr>
            <a:r>
              <a:rPr lang="th-TH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แนวความคิด ทฤษฎี และงานวิจัยที่เกี่ยวข้อง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74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343" y="548680"/>
            <a:ext cx="2972930" cy="6401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6985"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0215" algn="l"/>
                <a:tab pos="630555" algn="l"/>
                <a:tab pos="810260" algn="l"/>
                <a:tab pos="990600" algn="l"/>
                <a:tab pos="1170305" algn="l"/>
                <a:tab pos="1350645" algn="l"/>
                <a:tab pos="1530350" algn="l"/>
              </a:tabLst>
            </a:pPr>
            <a:r>
              <a:rPr lang="th-TH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กรอบแนวคิดในการศึกษา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824"/>
            <a:ext cx="9202821" cy="4112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48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00200"/>
            <a:ext cx="8839200" cy="403187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เครื่องมือที่ใช้ในการรวบรวมข้อมูล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) การรวบรวมเอกสาร 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) การสัมภาษณ์เชิงลึก แบบกึ่งโครงสร้างกับผู้ที่อาศัยอยู่ในพื้นที่ </a:t>
            </a:r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โดยผู้ให้ข้อมูลจะต้องมีคุณสมบัติข้อใดข้อหนึ่ง ดังนี้</a:t>
            </a:r>
            <a:endParaRPr lang="en-US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(1)</a:t>
            </a: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ผู้ให้ข้อมูลจะต้องเป็นผู้ที่อาศัยอยู่ในพื้นที่ก่อนการแบ่งเขตพื้นที่ชุมชนอย่างน้อย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10</a:t>
            </a: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ปี ขึ้นไป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(2) 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ผู้ให้ข้อมูลจะต้องเป็นผู้ที่มีส่วนร่วมกับการดำเนินกิจกรรมของชุมชนอย่างต่อเนื่อง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(3)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ผู้ให้ข้อมูลจะต้องเป็นผู้ที่มีส่วนได้ส่วนเสีย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5" name="รูปภาพ 4" descr="2011_03_31_111241_0_EKLbag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212" y="-93159"/>
            <a:ext cx="2514600" cy="194421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รูปภาพ 5" descr="resear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948535"/>
            <a:ext cx="2971800" cy="222885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รูปภาพ 6" descr="2011_03_31_111241_0_EKLbag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1" y="-55256"/>
            <a:ext cx="2906663" cy="200044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3094024" y="548680"/>
            <a:ext cx="3350184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ระเบียบวิธีวิจัย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2249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กำหนดเอง 2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2469</TotalTime>
  <Words>792</Words>
  <Application>Microsoft Office PowerPoint</Application>
  <PresentationFormat>On-screen Show (4:3)</PresentationFormat>
  <Paragraphs>98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Angsana New</vt:lpstr>
      <vt:lpstr>AngsanaNew</vt:lpstr>
      <vt:lpstr>AngsanaNew-Bold</vt:lpstr>
      <vt:lpstr>AngsanaUPC</vt:lpstr>
      <vt:lpstr>Arial</vt:lpstr>
      <vt:lpstr>Calibri</vt:lpstr>
      <vt:lpstr>Cordia New</vt:lpstr>
      <vt:lpstr>Symbol</vt:lpstr>
      <vt:lpstr>Times New Roman</vt:lpstr>
      <vt:lpstr>รูปคลื่น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kamon buangam</cp:lastModifiedBy>
  <cp:revision>108</cp:revision>
  <dcterms:created xsi:type="dcterms:W3CDTF">2015-07-05T05:55:38Z</dcterms:created>
  <dcterms:modified xsi:type="dcterms:W3CDTF">2017-07-26T09:14:11Z</dcterms:modified>
</cp:coreProperties>
</file>